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+E3S+MKyBcFzU3CdHxaULrvrC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e51782a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8e51782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8e51782a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8e51782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8e51782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8e5178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3"/>
          <p:cNvSpPr/>
          <p:nvPr/>
        </p:nvSpPr>
        <p:spPr>
          <a:xfrm>
            <a:off x="0" y="1410267"/>
            <a:ext cx="12192000" cy="955200"/>
          </a:xfrm>
          <a:prstGeom prst="rect">
            <a:avLst/>
          </a:prstGeom>
          <a:solidFill>
            <a:srgbClr val="FFFFFF">
              <a:alpha val="2509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3"/>
          <p:cNvSpPr txBox="1"/>
          <p:nvPr>
            <p:ph type="ctrTitle"/>
          </p:nvPr>
        </p:nvSpPr>
        <p:spPr>
          <a:xfrm>
            <a:off x="460867" y="1410267"/>
            <a:ext cx="95628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1" type="subTitle"/>
          </p:nvPr>
        </p:nvSpPr>
        <p:spPr>
          <a:xfrm>
            <a:off x="460867" y="2566700"/>
            <a:ext cx="95628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460867" y="1410267"/>
            <a:ext cx="95628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CH1.1 Machine Learning Basics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460875" y="2566700"/>
            <a:ext cx="95628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AI/Machine Learning/Deep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Applications in Computer Vision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NLP Integrated Applications</a:t>
            </a:r>
            <a:br>
              <a:rPr lang="en-US"/>
            </a:b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Multimodal</a:t>
            </a:r>
            <a:r>
              <a:rPr lang="en-US"/>
              <a:t> Applications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3925" y="45225"/>
            <a:ext cx="3769376" cy="640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/>
        </p:nvSpPr>
        <p:spPr>
          <a:xfrm>
            <a:off x="7823200" y="6365400"/>
            <a:ext cx="21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https://www.asimovinstitute.org/neural-network-zoo/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838200" y="365126"/>
            <a:ext cx="10515600" cy="88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an image?</a:t>
            </a:r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1436654"/>
            <a:ext cx="9906000" cy="40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/>
          <p:nvPr/>
        </p:nvSpPr>
        <p:spPr>
          <a:xfrm>
            <a:off x="7355800" y="5517250"/>
            <a:ext cx="321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https://ai.stanford.edu/~syyeung/cvweb/tutorial1.html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, blue, rodent" id="167" name="Google Shape;16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4046" r="0" t="0"/>
          <a:stretch/>
        </p:blipFill>
        <p:spPr>
          <a:xfrm>
            <a:off x="346497" y="1184100"/>
            <a:ext cx="3537000" cy="29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2"/>
          <p:cNvCxnSpPr/>
          <p:nvPr/>
        </p:nvCxnSpPr>
        <p:spPr>
          <a:xfrm>
            <a:off x="4203164" y="2674374"/>
            <a:ext cx="1032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9" name="Google Shape;169;p12"/>
          <p:cNvSpPr/>
          <p:nvPr/>
        </p:nvSpPr>
        <p:spPr>
          <a:xfrm>
            <a:off x="5555150" y="1141875"/>
            <a:ext cx="2498400" cy="2980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12"/>
          <p:cNvCxnSpPr/>
          <p:nvPr/>
        </p:nvCxnSpPr>
        <p:spPr>
          <a:xfrm>
            <a:off x="8408219" y="2674323"/>
            <a:ext cx="1052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1" name="Google Shape;171;p12"/>
          <p:cNvSpPr/>
          <p:nvPr/>
        </p:nvSpPr>
        <p:spPr>
          <a:xfrm>
            <a:off x="9586451" y="1226236"/>
            <a:ext cx="2163000" cy="2896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Chipmunk: 0.81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Squirrel:  0.13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Moose: 0.5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Human: 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2"/>
          <p:cNvSpPr txBox="1"/>
          <p:nvPr/>
        </p:nvSpPr>
        <p:spPr>
          <a:xfrm>
            <a:off x="688258" y="5004619"/>
            <a:ext cx="1025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data points are there?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parameters should my model have? A lot…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314632" y="4493342"/>
            <a:ext cx="347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160,000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446925" y="741675"/>
            <a:ext cx="3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INPUT: IMAGE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2"/>
          <p:cNvSpPr txBox="1"/>
          <p:nvPr/>
        </p:nvSpPr>
        <p:spPr>
          <a:xfrm>
            <a:off x="8595375" y="741675"/>
            <a:ext cx="3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OUTPUT: VECTOR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838200" y="365125"/>
            <a:ext cx="10515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 Computer Vision Tasks</a:t>
            </a:r>
            <a:endParaRPr/>
          </a:p>
        </p:txBody>
      </p: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6957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Image Classification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Applications etc…..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Object Segmentation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Image Colorization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Image Reconstruction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Image Super-Resolution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95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Thousand of others….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838200" y="365125"/>
            <a:ext cx="10515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Image Classification: image→list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50" y="850900"/>
            <a:ext cx="7497476" cy="5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 txBox="1"/>
          <p:nvPr/>
        </p:nvSpPr>
        <p:spPr>
          <a:xfrm>
            <a:off x="8087350" y="5902950"/>
            <a:ext cx="331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https://www.hindawi.com/journals/mpe/2022/9210947/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767075" y="90800"/>
            <a:ext cx="10515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Object Detection: image→bounding box</a:t>
            </a:r>
            <a:endParaRPr/>
          </a:p>
        </p:txBody>
      </p:sp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26" y="853400"/>
            <a:ext cx="11146749" cy="581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/>
        </p:nvSpPr>
        <p:spPr>
          <a:xfrm>
            <a:off x="8473450" y="6614150"/>
            <a:ext cx="31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https://www.atmosera.com/blog/object-detection/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type="title"/>
          </p:nvPr>
        </p:nvSpPr>
        <p:spPr>
          <a:xfrm>
            <a:off x="838200" y="151775"/>
            <a:ext cx="10515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Object Segmentation: image→image</a:t>
            </a:r>
            <a:endParaRPr/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200" y="640175"/>
            <a:ext cx="8883600" cy="58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 txBox="1"/>
          <p:nvPr/>
        </p:nvSpPr>
        <p:spPr>
          <a:xfrm>
            <a:off x="9692700" y="6396300"/>
            <a:ext cx="249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https://www.zignite.io/post/image-segmentation-and-classification-using-deep-learning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>
            <p:ph type="title"/>
          </p:nvPr>
        </p:nvSpPr>
        <p:spPr>
          <a:xfrm>
            <a:off x="838200" y="131450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Image Colorization: image→image</a:t>
            </a:r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625" y="904150"/>
            <a:ext cx="8745326" cy="580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/>
        </p:nvSpPr>
        <p:spPr>
          <a:xfrm>
            <a:off x="9072850" y="6504000"/>
            <a:ext cx="274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https://richzhang.github.io/colorization/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838200" y="96400"/>
            <a:ext cx="100275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-US"/>
              <a:t>Image Reconstruction: image→image</a:t>
            </a:r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25" y="752500"/>
            <a:ext cx="11278864" cy="55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/>
        </p:nvSpPr>
        <p:spPr>
          <a:xfrm>
            <a:off x="9408150" y="6370325"/>
            <a:ext cx="215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https://arxiv.org/pdf/1804.07723.pdf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Image Super Resolution</a:t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325" y="1436825"/>
            <a:ext cx="7685951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9824200" y="6353125"/>
            <a:ext cx="236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https://arxiv.org/pdf/2003.03808v1.pdf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147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AI/Machine Learning/Deep Learning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838200" y="1473200"/>
            <a:ext cx="6222900" cy="4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Artificial intelligence(AI)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is a field of computer science that focuses on the development of intelligent computer systems that are able to perform tasks and make decisions that would</a:t>
            </a:r>
            <a:r>
              <a:rPr b="1" i="1" lang="en-US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typically require human intelligence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, such as learning, problem-solving, and decision-making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Machine Learning(ML)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is an application of AI that enables systems to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learn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improve from experience </a:t>
            </a:r>
            <a:r>
              <a:rPr b="1" i="1" lang="en-US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being explicitly programmed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.The goal of machine learning is to develop models that can generalize well to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new, unseen data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Deep Learning(DL)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is a type of machine learning that involves the use of </a:t>
            </a:r>
            <a:r>
              <a:rPr b="1" lang="en-US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neural networks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with multiple layers of interconnected nodes. It is a highly advanced form of machine learning that allows for the creation of complex models that can process and analyze </a:t>
            </a:r>
            <a:r>
              <a:rPr b="1" i="1" lang="en-US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amounts of data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order to make predictions or decisions.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225" y="1167550"/>
            <a:ext cx="5101426" cy="510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NLP: Natural Language Processing</a:t>
            </a:r>
            <a:endParaRPr/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838200" y="1825625"/>
            <a:ext cx="581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Sentiment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Extraction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Machine Translation/Transcription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Summarization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Auto-Correction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Speech Recognition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7355850" y="138175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INPUT: “hate this movie, what a waste of time”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7493500" y="2679838"/>
            <a:ext cx="3235500" cy="23019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MODEL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20"/>
          <p:cNvCxnSpPr/>
          <p:nvPr/>
        </p:nvCxnSpPr>
        <p:spPr>
          <a:xfrm flipH="1">
            <a:off x="9093250" y="1969463"/>
            <a:ext cx="2700" cy="5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20"/>
          <p:cNvSpPr txBox="1"/>
          <p:nvPr/>
        </p:nvSpPr>
        <p:spPr>
          <a:xfrm>
            <a:off x="7660650" y="5557525"/>
            <a:ext cx="344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OUTPUT: 	Positive: 0.02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    	Negative: 0.98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20"/>
          <p:cNvCxnSpPr/>
          <p:nvPr/>
        </p:nvCxnSpPr>
        <p:spPr>
          <a:xfrm>
            <a:off x="9014650" y="5129213"/>
            <a:ext cx="17700" cy="3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8e51782a1_0_7"/>
          <p:cNvSpPr txBox="1"/>
          <p:nvPr>
            <p:ph type="title"/>
          </p:nvPr>
        </p:nvSpPr>
        <p:spPr>
          <a:xfrm>
            <a:off x="784450" y="0"/>
            <a:ext cx="10515600" cy="73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Captioning </a:t>
            </a:r>
            <a:endParaRPr/>
          </a:p>
        </p:txBody>
      </p:sp>
      <p:pic>
        <p:nvPicPr>
          <p:cNvPr id="240" name="Google Shape;240;g1e8e51782a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225" y="869225"/>
            <a:ext cx="9418725" cy="5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e8e51782a1_0_7"/>
          <p:cNvSpPr/>
          <p:nvPr/>
        </p:nvSpPr>
        <p:spPr>
          <a:xfrm>
            <a:off x="440700" y="2830346"/>
            <a:ext cx="2148600" cy="1480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g1e8e51782a1_0_7"/>
          <p:cNvCxnSpPr/>
          <p:nvPr/>
        </p:nvCxnSpPr>
        <p:spPr>
          <a:xfrm>
            <a:off x="6116300" y="2923775"/>
            <a:ext cx="3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g1e8e51782a1_0_7"/>
          <p:cNvSpPr txBox="1"/>
          <p:nvPr/>
        </p:nvSpPr>
        <p:spPr>
          <a:xfrm>
            <a:off x="591150" y="1402350"/>
            <a:ext cx="18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INPUT: IMAGE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e8e51782a1_0_7"/>
          <p:cNvSpPr txBox="1"/>
          <p:nvPr/>
        </p:nvSpPr>
        <p:spPr>
          <a:xfrm>
            <a:off x="689850" y="5716100"/>
            <a:ext cx="18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INPUT: TEXT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g1e8e51782a1_0_7"/>
          <p:cNvCxnSpPr/>
          <p:nvPr/>
        </p:nvCxnSpPr>
        <p:spPr>
          <a:xfrm flipH="1">
            <a:off x="1332850" y="1999350"/>
            <a:ext cx="10800" cy="6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g1e8e51782a1_0_7"/>
          <p:cNvCxnSpPr/>
          <p:nvPr/>
        </p:nvCxnSpPr>
        <p:spPr>
          <a:xfrm flipH="1">
            <a:off x="1332850" y="4514675"/>
            <a:ext cx="1080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8e51782a1_0_13"/>
          <p:cNvSpPr txBox="1"/>
          <p:nvPr>
            <p:ph type="title"/>
          </p:nvPr>
        </p:nvSpPr>
        <p:spPr>
          <a:xfrm>
            <a:off x="838200" y="236125"/>
            <a:ext cx="10515600" cy="774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to Image Models</a:t>
            </a:r>
            <a:endParaRPr/>
          </a:p>
        </p:txBody>
      </p:sp>
      <p:pic>
        <p:nvPicPr>
          <p:cNvPr id="252" name="Google Shape;252;g1e8e51782a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300" y="534175"/>
            <a:ext cx="5688700" cy="6257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1e8e51782a1_0_13"/>
          <p:cNvSpPr/>
          <p:nvPr/>
        </p:nvSpPr>
        <p:spPr>
          <a:xfrm>
            <a:off x="3758400" y="2185396"/>
            <a:ext cx="2148600" cy="14802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e8e51782a1_0_13"/>
          <p:cNvSpPr txBox="1"/>
          <p:nvPr/>
        </p:nvSpPr>
        <p:spPr>
          <a:xfrm>
            <a:off x="96725" y="2309750"/>
            <a:ext cx="2848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Prompt: kneeling cat knight, portrait, finely detailed armor, intricate design, silver, silk, cinematic lighting, 4k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5" name="Google Shape;255;g1e8e51782a1_0_13"/>
          <p:cNvCxnSpPr>
            <a:stCxn id="254" idx="3"/>
          </p:cNvCxnSpPr>
          <p:nvPr/>
        </p:nvCxnSpPr>
        <p:spPr>
          <a:xfrm>
            <a:off x="2945225" y="2925500"/>
            <a:ext cx="612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g1e8e51782a1_0_13"/>
          <p:cNvCxnSpPr/>
          <p:nvPr/>
        </p:nvCxnSpPr>
        <p:spPr>
          <a:xfrm>
            <a:off x="6011650" y="2930000"/>
            <a:ext cx="3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g1e8e51782a1_0_13"/>
          <p:cNvSpPr txBox="1"/>
          <p:nvPr/>
        </p:nvSpPr>
        <p:spPr>
          <a:xfrm>
            <a:off x="0" y="6550200"/>
            <a:ext cx="313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https://www.jousefmurad.com/ai/a-primer-on-stable-diffusion/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HOMEWORK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Look around to find an interesting application you can work on.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 posted list of </a:t>
            </a:r>
            <a:r>
              <a:rPr lang="en-US"/>
              <a:t>applications we can work on in our colab space.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838200" y="245459"/>
            <a:ext cx="10515600" cy="584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76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hart, line chart&#10;&#10;Description automatically generated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19" y="1305025"/>
            <a:ext cx="5552975" cy="555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8292" y="1305025"/>
            <a:ext cx="5497600" cy="5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body"/>
          </p:nvPr>
        </p:nvSpPr>
        <p:spPr>
          <a:xfrm>
            <a:off x="838200" y="365760"/>
            <a:ext cx="10515600" cy="581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0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descr="Chart, scatter chart&#10;&#10;Description automatically generated"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602" y="1179562"/>
            <a:ext cx="5222686" cy="5485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, scatter chart&#10;&#10;Description automatically generated"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5176" y="1246184"/>
            <a:ext cx="5418556" cy="541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e8e51782a1_0_0"/>
          <p:cNvPicPr preferRelativeResize="0"/>
          <p:nvPr/>
        </p:nvPicPr>
        <p:blipFill rotWithShape="1">
          <a:blip r:embed="rId3">
            <a:alphaModFix/>
          </a:blip>
          <a:srcRect b="5829" l="0" r="2238" t="0"/>
          <a:stretch/>
        </p:blipFill>
        <p:spPr>
          <a:xfrm>
            <a:off x="152425" y="388875"/>
            <a:ext cx="6340100" cy="57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e8e51782a1_0_0"/>
          <p:cNvPicPr preferRelativeResize="0"/>
          <p:nvPr/>
        </p:nvPicPr>
        <p:blipFill rotWithShape="1">
          <a:blip r:embed="rId4">
            <a:alphaModFix/>
          </a:blip>
          <a:srcRect b="0" l="0" r="0" t="8441"/>
          <a:stretch/>
        </p:blipFill>
        <p:spPr>
          <a:xfrm>
            <a:off x="6492525" y="601950"/>
            <a:ext cx="5266125" cy="7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025" y="152400"/>
            <a:ext cx="967517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8432800" y="6410950"/>
            <a:ext cx="228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https://www.cognub.com/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87400" y="0"/>
            <a:ext cx="10515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1"/>
                </a:solidFill>
              </a:rPr>
              <a:t>Unsupervised Learning - Clustering</a:t>
            </a:r>
            <a:endParaRPr/>
          </a:p>
        </p:txBody>
      </p:sp>
      <p:pic>
        <p:nvPicPr>
          <p:cNvPr id="130" name="Google Shape;13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498" y="728051"/>
            <a:ext cx="10515600" cy="54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8117850" y="6055375"/>
            <a:ext cx="26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https://netflixtechblog.com/supporting-content-decision-makers-with-machine-learning-995b7b76006f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1"/>
                </a:solidFill>
              </a:rPr>
              <a:t>Supervised Learning - Regression</a:t>
            </a:r>
            <a:endParaRPr/>
          </a:p>
        </p:txBody>
      </p:sp>
      <p:pic>
        <p:nvPicPr>
          <p:cNvPr id="137" name="Google Shape;13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5560" t="0"/>
          <a:stretch/>
        </p:blipFill>
        <p:spPr>
          <a:xfrm>
            <a:off x="735827" y="1372699"/>
            <a:ext cx="9231000" cy="52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8"/>
          <p:cNvSpPr/>
          <p:nvPr/>
        </p:nvSpPr>
        <p:spPr>
          <a:xfrm>
            <a:off x="3139425" y="1682150"/>
            <a:ext cx="741600" cy="4663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Deep Learning  Framework</a:t>
            </a: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1107425" y="3027675"/>
            <a:ext cx="1615500" cy="1325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ground pattern&#10;&#10;Description automatically generated" id="145" name="Google Shape;1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727" y="2065631"/>
            <a:ext cx="4443887" cy="3168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/>
          <p:nvPr/>
        </p:nvSpPr>
        <p:spPr>
          <a:xfrm>
            <a:off x="8950950" y="3027675"/>
            <a:ext cx="1615500" cy="13257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4805300" y="3027675"/>
            <a:ext cx="2338500" cy="132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(FUNCTION)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(NEURAL NETWORK)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9"/>
          <p:cNvCxnSpPr/>
          <p:nvPr/>
        </p:nvCxnSpPr>
        <p:spPr>
          <a:xfrm>
            <a:off x="3516989" y="3649724"/>
            <a:ext cx="1032300" cy="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" name="Google Shape;149;p9"/>
          <p:cNvCxnSpPr/>
          <p:nvPr/>
        </p:nvCxnSpPr>
        <p:spPr>
          <a:xfrm>
            <a:off x="7286364" y="3649724"/>
            <a:ext cx="1032300" cy="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